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6"/>
  </p:handoutMasterIdLst>
  <p:sldIdLst>
    <p:sldId id="257" r:id="rId2"/>
    <p:sldId id="272" r:id="rId3"/>
    <p:sldId id="278" r:id="rId4"/>
    <p:sldId id="259" r:id="rId5"/>
    <p:sldId id="273" r:id="rId6"/>
    <p:sldId id="274" r:id="rId7"/>
    <p:sldId id="275" r:id="rId8"/>
    <p:sldId id="276" r:id="rId9"/>
    <p:sldId id="277" r:id="rId10"/>
    <p:sldId id="317" r:id="rId11"/>
    <p:sldId id="321" r:id="rId12"/>
    <p:sldId id="322" r:id="rId13"/>
    <p:sldId id="323" r:id="rId14"/>
    <p:sldId id="324" r:id="rId15"/>
    <p:sldId id="325" r:id="rId16"/>
    <p:sldId id="326" r:id="rId17"/>
    <p:sldId id="288" r:id="rId18"/>
    <p:sldId id="289" r:id="rId19"/>
    <p:sldId id="290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11" r:id="rId38"/>
    <p:sldId id="313" r:id="rId39"/>
    <p:sldId id="314" r:id="rId40"/>
    <p:sldId id="315" r:id="rId41"/>
    <p:sldId id="318" r:id="rId42"/>
    <p:sldId id="319" r:id="rId43"/>
    <p:sldId id="320" r:id="rId44"/>
    <p:sldId id="269" r:id="rId45"/>
  </p:sldIdLst>
  <p:sldSz cx="9144000" cy="6858000" type="screen4x3"/>
  <p:notesSz cx="6794500" cy="99314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A8E5"/>
    <a:srgbClr val="EAA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73" autoAdjust="0"/>
    <p:restoredTop sz="94658" autoAdjust="0"/>
  </p:normalViewPr>
  <p:slideViewPr>
    <p:cSldViewPr>
      <p:cViewPr>
        <p:scale>
          <a:sx n="82" d="100"/>
          <a:sy n="82" d="100"/>
        </p:scale>
        <p:origin x="-74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170F30-7AC2-463F-AA5C-B08E0AF8ACF7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E40A8E9-EC2A-45CA-8100-6440713DA86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6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solidFill>
                  <a:srgbClr val="FFFFFF"/>
                </a:solidFill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831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9CD3F-FC97-4FE9-B144-CB3B4094192B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1AD2-5813-4996-9392-C3139B22036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36A5E-B880-4B94-85AD-B704923B0455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FF697-24C7-45D0-8C99-D76DA7BE029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D34E02-11A4-41B1-9448-9E5875D0BCCB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3AC2A-6B56-4901-8017-C43DE54B4B0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48975-5A48-4012-8204-DBEE63DAECD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tr-T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FD1DF-9F2A-40D0-AAC0-F3E070B75A7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92B73-21FE-42FE-A731-63A48310F460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89063-06EC-4808-9E1B-740844D29DA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D0D0C-0208-4858-8735-7C7DC1CE7A0B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E7B47-8D5B-495F-A7F9-1B5585B3A1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4EE40-5019-4803-AE4B-50DF434A80A8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662BB-623F-4400-BE6C-2208EA89EC9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B3316-D1F5-4F69-BF2B-394888FBF545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CFDE3-D8C8-4098-9C31-708176F6B1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5E8C8-76C3-4A34-8431-8E1001CAE8D0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B17E63-1901-486B-9595-EEE3F87401C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F135F-C95E-4B4E-8061-C32415B3338C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E204B-9D01-4CFD-A57A-DF527329220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4C782-8482-4DC9-9FEE-A8CA3E1D2C44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35D48-3908-4E98-B42B-033C8295AE2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3371A-FC97-4A9C-A673-BD6156CA3201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9D25E-BDBF-453E-81DA-B0F60C8D9BB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B002CEB5-C282-4E86-B8D1-A88B7C4F0D76}" type="datetimeFigureOut">
              <a:rPr lang="tr-TR"/>
              <a:pPr>
                <a:defRPr/>
              </a:pPr>
              <a:t>25.09.2014</a:t>
            </a:fld>
            <a:endParaRPr lang="tr-TR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fld id="{2C19C952-F9EC-4860-931B-18E11145CC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728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solidFill>
                    <a:srgbClr val="FFFFFF"/>
                  </a:solidFill>
                </a:endParaRPr>
              </a:p>
            </p:txBody>
          </p:sp>
          <p:sp>
            <p:nvSpPr>
              <p:cNvPr id="9728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solidFill>
                    <a:srgbClr val="FFFFFF"/>
                  </a:solidFill>
                </a:endParaRPr>
              </a:p>
            </p:txBody>
          </p:sp>
          <p:sp>
            <p:nvSpPr>
              <p:cNvPr id="9728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9729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9729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solidFill>
                  <a:srgbClr val="FFFFFF"/>
                </a:solidFill>
              </a:endParaRPr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339 h 1906"/>
                <a:gd name="T4" fmla="*/ 5830 w 5740"/>
                <a:gd name="T5" fmla="*/ 1339 h 1906"/>
                <a:gd name="T6" fmla="*/ 583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9729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9729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729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47" r:id="rId1"/>
    <p:sldLayoutId id="2147484337" r:id="rId2"/>
    <p:sldLayoutId id="2147484338" r:id="rId3"/>
    <p:sldLayoutId id="2147484339" r:id="rId4"/>
    <p:sldLayoutId id="2147484340" r:id="rId5"/>
    <p:sldLayoutId id="2147484341" r:id="rId6"/>
    <p:sldLayoutId id="2147484342" r:id="rId7"/>
    <p:sldLayoutId id="2147484343" r:id="rId8"/>
    <p:sldLayoutId id="2147484344" r:id="rId9"/>
    <p:sldLayoutId id="2147484345" r:id="rId10"/>
    <p:sldLayoutId id="2147484346" r:id="rId11"/>
    <p:sldLayoutId id="2147484348" r:id="rId12"/>
    <p:sldLayoutId id="2147484349" r:id="rId13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mailto:nevresbaddal@yahoo.co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675"/>
          </a:xfrm>
        </p:spPr>
        <p:txBody>
          <a:bodyPr/>
          <a:lstStyle/>
          <a:p>
            <a:pPr eaLnBrk="1" hangingPunct="1">
              <a:defRPr/>
            </a:pPr>
            <a:r>
              <a:rPr lang="tr-TR" sz="5400" dirty="0" smtClean="0">
                <a:latin typeface="Arial" pitchFamily="34" charset="0"/>
                <a:cs typeface="Arial" pitchFamily="34" charset="0"/>
              </a:rPr>
              <a:t>AVRUPA BİRLİĞİ</a:t>
            </a:r>
            <a:br>
              <a:rPr lang="tr-TR" sz="5400" dirty="0" smtClean="0">
                <a:latin typeface="Arial" pitchFamily="34" charset="0"/>
                <a:cs typeface="Arial" pitchFamily="34" charset="0"/>
              </a:rPr>
            </a:br>
            <a:r>
              <a:rPr lang="tr-TR" sz="5400" dirty="0" smtClean="0">
                <a:latin typeface="Arial" pitchFamily="34" charset="0"/>
                <a:cs typeface="Arial" pitchFamily="34" charset="0"/>
              </a:rPr>
              <a:t>BURS</a:t>
            </a:r>
            <a:br>
              <a:rPr lang="tr-TR" sz="5400" dirty="0" smtClean="0">
                <a:latin typeface="Arial" pitchFamily="34" charset="0"/>
                <a:cs typeface="Arial" pitchFamily="34" charset="0"/>
              </a:rPr>
            </a:br>
            <a:r>
              <a:rPr lang="tr-TR" sz="5400" dirty="0" smtClean="0">
                <a:latin typeface="Arial" pitchFamily="34" charset="0"/>
                <a:cs typeface="Arial" pitchFamily="34" charset="0"/>
              </a:rPr>
              <a:t>PROGRAMI </a:t>
            </a:r>
            <a:endParaRPr lang="en-US" sz="5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260350"/>
          <a:ext cx="8136904" cy="61209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8860"/>
                <a:gridCol w="1328044"/>
              </a:tblGrid>
              <a:tr h="5088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tr-TR" sz="300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Yıl:</a:t>
                      </a:r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2014/2015</a:t>
                      </a:r>
                      <a:endParaRPr lang="tr-TR" sz="30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8849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406085">
                <a:tc>
                  <a:txBody>
                    <a:bodyPr/>
                    <a:lstStyle/>
                    <a:p>
                      <a:pPr algn="l" fontAlgn="b"/>
                      <a:r>
                        <a:rPr lang="tr-TR" sz="3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8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Toplam</a:t>
                      </a:r>
                      <a:r>
                        <a:rPr lang="tr-TR" sz="28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Bursiyer Sayısı</a:t>
                      </a:r>
                      <a:endParaRPr lang="tr-TR" sz="28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8849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Kategori </a:t>
                      </a:r>
                      <a:r>
                        <a:rPr lang="tr-TR" sz="3000" u="none" strike="noStrike" dirty="0">
                          <a:effectLst/>
                          <a:latin typeface="+mn-lt"/>
                        </a:rPr>
                        <a:t>A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– Lisans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39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07313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Kategori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B </a:t>
                      </a:r>
                      <a:r>
                        <a:rPr lang="en-US" sz="3000" u="none" strike="noStrike" dirty="0">
                          <a:effectLst/>
                          <a:latin typeface="+mn-lt"/>
                        </a:rPr>
                        <a:t>1 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Y. Lisans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Öğr. 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Yurt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dışında eğitim olanağı bulmamış öğrenciler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)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36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63336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Kategori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3000" u="none" strike="noStrike" dirty="0">
                          <a:effectLst/>
                          <a:latin typeface="+mn-lt"/>
                        </a:rPr>
                        <a:t>B 2 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Y. Lisans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Öğr.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(AB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ülkelerinde eğitim görmüş öğrenciler)</a:t>
                      </a:r>
                      <a:endParaRPr lang="tr-TR" sz="300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8849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Kategori C –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Kısa dönem (2</a:t>
                      </a:r>
                      <a:r>
                        <a:rPr lang="tr-TR" sz="3000" b="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6 ay arası)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08849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Toplam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115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63272" cy="2232248"/>
          </a:xfrm>
        </p:spPr>
        <p:txBody>
          <a:bodyPr/>
          <a:lstStyle/>
          <a:p>
            <a:pPr algn="l"/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tr-TR" sz="3200" b="0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tr-TR" sz="3200" b="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79512" y="4005064"/>
          <a:ext cx="8363272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324036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İngiltere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90 (7 L</a:t>
                      </a:r>
                      <a:r>
                        <a:rPr lang="tr-TR" sz="2800" b="0" baseline="0" dirty="0" smtClean="0">
                          <a:solidFill>
                            <a:schemeClr val="bg2"/>
                          </a:solidFill>
                        </a:rPr>
                        <a:t> – 70 YL – 13 Öğt </a:t>
                      </a:r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)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Diğer</a:t>
                      </a:r>
                      <a:r>
                        <a:rPr lang="tr-TR" sz="2800" baseline="0" dirty="0" smtClean="0"/>
                        <a:t> AB Ülkeleri 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 32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67544" y="3140968"/>
            <a:ext cx="639045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tr-TR" sz="3200" dirty="0" smtClean="0">
              <a:latin typeface="+mn-lt"/>
            </a:endParaRPr>
          </a:p>
          <a:p>
            <a:pPr algn="just">
              <a:defRPr/>
            </a:pPr>
            <a:endParaRPr lang="tr-TR" sz="3200" dirty="0" smtClean="0">
              <a:latin typeface="+mn-lt"/>
            </a:endParaRPr>
          </a:p>
          <a:p>
            <a:pPr algn="just">
              <a:defRPr/>
            </a:pPr>
            <a:endParaRPr lang="tr-TR" sz="3200" dirty="0" smtClean="0">
              <a:latin typeface="+mn-lt"/>
            </a:endParaRPr>
          </a:p>
          <a:p>
            <a:pPr algn="just">
              <a:defRPr/>
            </a:pPr>
            <a:endParaRPr lang="tr-TR" sz="3200" dirty="0" smtClean="0">
              <a:solidFill>
                <a:srgbClr val="FFFF00"/>
              </a:solidFill>
              <a:latin typeface="+mn-lt"/>
            </a:endParaRPr>
          </a:p>
          <a:p>
            <a:pPr algn="just">
              <a:defRPr/>
            </a:pPr>
            <a:r>
              <a:rPr lang="tr-TR" sz="3200" dirty="0" smtClean="0">
                <a:solidFill>
                  <a:srgbClr val="FFFF00"/>
                </a:solidFill>
                <a:latin typeface="+mn-lt"/>
              </a:rPr>
              <a:t>2009/2010:</a:t>
            </a:r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 smtClean="0"/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dirty="0" smtClean="0"/>
              <a:t>   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9512" y="5517232"/>
          <a:ext cx="8352928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576064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İngiltere 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134</a:t>
                      </a:r>
                      <a:r>
                        <a:rPr lang="tr-TR" sz="2800" b="0" baseline="0" dirty="0" smtClean="0">
                          <a:solidFill>
                            <a:schemeClr val="bg2"/>
                          </a:solidFill>
                        </a:rPr>
                        <a:t> (13 L – 85YL – 36 Öğt)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Diğer</a:t>
                      </a:r>
                      <a:r>
                        <a:rPr lang="tr-TR" sz="2800" baseline="0" dirty="0" smtClean="0"/>
                        <a:t> AB Ülkeleri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32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123728" y="188640"/>
            <a:ext cx="44644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>
                <a:latin typeface="+mn-lt"/>
              </a:rPr>
              <a:t>Tercih Edilen Ülkeler</a:t>
            </a:r>
            <a:endParaRPr lang="tr-TR" sz="320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512" y="620688"/>
            <a:ext cx="82809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Font typeface="Wingdings" pitchFamily="2" charset="2"/>
              <a:buNone/>
              <a:defRPr/>
            </a:pPr>
            <a:r>
              <a:rPr lang="tr-TR" sz="3200" dirty="0" smtClean="0">
                <a:latin typeface="+mn-lt"/>
              </a:rPr>
              <a:t>2007/08, 2008/09, 2009/10 Akademik yıllarında bursiyerlerin tercih ettikleri ülkeler ve dağılımları: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tr-TR" sz="3200" dirty="0" smtClean="0">
              <a:latin typeface="+mn-lt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200" dirty="0" smtClean="0">
                <a:solidFill>
                  <a:srgbClr val="FFFF00"/>
                </a:solidFill>
                <a:latin typeface="+mn-lt"/>
              </a:rPr>
              <a:t>2007/2008: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tr-TR" sz="3200" dirty="0" smtClean="0">
              <a:latin typeface="+mn-lt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endParaRPr lang="tr-TR" sz="3200" dirty="0" smtClean="0">
              <a:solidFill>
                <a:srgbClr val="FFFF00"/>
              </a:solidFill>
              <a:latin typeface="+mn-lt"/>
            </a:endParaRP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tr-TR" sz="3200" dirty="0" smtClean="0">
                <a:solidFill>
                  <a:srgbClr val="FFFF00"/>
                </a:solidFill>
                <a:latin typeface="+mn-lt"/>
              </a:rPr>
              <a:t>2008/2009:</a:t>
            </a:r>
          </a:p>
          <a:p>
            <a:pPr marL="0" indent="0" algn="just">
              <a:buFont typeface="Wingdings" pitchFamily="2" charset="2"/>
              <a:buNone/>
              <a:defRPr/>
            </a:pPr>
            <a:endParaRPr lang="tr-TR" sz="3200" dirty="0" smtClean="0">
              <a:latin typeface="+mn-lt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79512" y="2636912"/>
          <a:ext cx="8352928" cy="576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945"/>
                <a:gridCol w="3997983"/>
              </a:tblGrid>
              <a:tr h="576064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5865515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2010/ 2011:</a:t>
            </a:r>
          </a:p>
          <a:p>
            <a:endParaRPr lang="tr-T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95536" y="836712"/>
          <a:ext cx="8136904" cy="566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/>
                <a:gridCol w="4068452"/>
              </a:tblGrid>
              <a:tr h="566988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İngiltere</a:t>
                      </a: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84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Çek</a:t>
                      </a:r>
                      <a:r>
                        <a:rPr lang="tr-TR" sz="2800" baseline="0" dirty="0" smtClean="0"/>
                        <a:t>  Cumhuriyeti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</a:t>
                      </a:r>
                      <a:endParaRPr lang="tr-TR" sz="2800" dirty="0"/>
                    </a:p>
                  </a:txBody>
                  <a:tcPr/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Almanya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</a:t>
                      </a:r>
                      <a:endParaRPr lang="tr-TR" sz="2800" dirty="0"/>
                    </a:p>
                  </a:txBody>
                  <a:tcPr/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İspanya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 1</a:t>
                      </a:r>
                      <a:endParaRPr lang="tr-TR" sz="2800" dirty="0"/>
                    </a:p>
                  </a:txBody>
                  <a:tcPr/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İtalya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4</a:t>
                      </a:r>
                      <a:endParaRPr lang="tr-TR" sz="2800" dirty="0"/>
                    </a:p>
                  </a:txBody>
                  <a:tcPr/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Hollanda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3</a:t>
                      </a:r>
                      <a:endParaRPr lang="tr-TR" sz="2800" dirty="0"/>
                    </a:p>
                  </a:txBody>
                  <a:tcPr/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İsveç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3</a:t>
                      </a:r>
                      <a:endParaRPr lang="tr-TR" sz="2800" dirty="0"/>
                    </a:p>
                  </a:txBody>
                  <a:tcPr/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Belçika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3</a:t>
                      </a:r>
                      <a:endParaRPr lang="tr-TR" sz="2800" dirty="0"/>
                    </a:p>
                  </a:txBody>
                  <a:tcPr/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Polonya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</a:t>
                      </a:r>
                      <a:endParaRPr lang="tr-TR" sz="2800" dirty="0"/>
                    </a:p>
                  </a:txBody>
                  <a:tcPr/>
                </a:tc>
              </a:tr>
              <a:tr h="566988">
                <a:tc>
                  <a:txBody>
                    <a:bodyPr/>
                    <a:lstStyle/>
                    <a:p>
                      <a:r>
                        <a:rPr lang="tr-TR" sz="2800" dirty="0" smtClean="0"/>
                        <a:t>Litvanya</a:t>
                      </a:r>
                      <a:endParaRPr lang="tr-T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1</a:t>
                      </a:r>
                      <a:endParaRPr lang="tr-TR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5793507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2011/ 2012:</a:t>
            </a:r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5536" y="980728"/>
          <a:ext cx="8352928" cy="5472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547261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İngiltere</a:t>
                      </a:r>
                      <a:endParaRPr lang="tr-TR" sz="28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74</a:t>
                      </a:r>
                      <a:endParaRPr lang="tr-TR" sz="28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Avusturya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Almanya 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Yunanistan 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İrlanda 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İtalya 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3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Hollanda 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8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İspanya 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İsveç 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47261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Portekiz 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88640"/>
            <a:ext cx="8496944" cy="6480720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2012/2013:</a:t>
            </a:r>
          </a:p>
          <a:p>
            <a:endParaRPr lang="tr-TR" dirty="0">
              <a:solidFill>
                <a:srgbClr val="FFFF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520" y="836714"/>
          <a:ext cx="8424936" cy="568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İngiltere</a:t>
                      </a: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19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Belçika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Fransa 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Almanya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İrlanda 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İtalya 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Malta</a:t>
                      </a:r>
                      <a:r>
                        <a:rPr lang="tr-TR" sz="2800" b="0" baseline="0" dirty="0" smtClean="0">
                          <a:solidFill>
                            <a:schemeClr val="bg2"/>
                          </a:solidFill>
                        </a:rPr>
                        <a:t> 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Hollanda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3207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İspanya 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96944" cy="6264696"/>
          </a:xfrm>
        </p:spPr>
        <p:txBody>
          <a:bodyPr/>
          <a:lstStyle/>
          <a:p>
            <a:r>
              <a:rPr lang="tr-TR" dirty="0" smtClean="0">
                <a:solidFill>
                  <a:srgbClr val="FFFF00"/>
                </a:solidFill>
              </a:rPr>
              <a:t>2013/2014:</a:t>
            </a:r>
          </a:p>
          <a:p>
            <a:endParaRPr lang="tr-T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980728"/>
          <a:ext cx="8424936" cy="54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/>
                <a:gridCol w="4212468"/>
              </a:tblGrid>
              <a:tr h="675075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İngiltere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139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Almanya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Çek Cumhuriyeti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3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Macaristan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Belçika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2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Finlandya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1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Almanya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675075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İtalya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</a:rPr>
                        <a:t>4</a:t>
                      </a:r>
                      <a:endParaRPr lang="tr-TR" sz="2800" b="0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850" y="333375"/>
          <a:ext cx="8424614" cy="61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307"/>
                <a:gridCol w="4212307"/>
              </a:tblGrid>
              <a:tr h="556360">
                <a:tc>
                  <a:txBody>
                    <a:bodyPr/>
                    <a:lstStyle/>
                    <a:p>
                      <a:r>
                        <a:rPr lang="tr-TR" sz="28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Hollanda</a:t>
                      </a:r>
                      <a:endParaRPr lang="tr-TR" sz="28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b="0" dirty="0" smtClean="0">
                          <a:solidFill>
                            <a:schemeClr val="bg2"/>
                          </a:solidFill>
                          <a:latin typeface="+mn-lt"/>
                        </a:rPr>
                        <a:t>5</a:t>
                      </a:r>
                      <a:endParaRPr lang="tr-TR" sz="2800" b="0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Polonya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Portekiz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İsveç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3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Fransa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3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Letonya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Güney Kıbrıs</a:t>
                      </a:r>
                      <a:r>
                        <a:rPr lang="tr-TR" sz="2800" baseline="0" dirty="0" smtClean="0">
                          <a:latin typeface="+mn-lt"/>
                        </a:rPr>
                        <a:t> Cumhuriyeti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5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İspanya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2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Danimarka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İrlanda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1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  <a:tr h="556360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latin typeface="+mn-lt"/>
                        </a:rPr>
                        <a:t>Malta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800" dirty="0" smtClean="0">
                          <a:latin typeface="+mn-lt"/>
                        </a:rPr>
                        <a:t>2</a:t>
                      </a:r>
                      <a:endParaRPr lang="tr-TR" sz="28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23850" y="260350"/>
          <a:ext cx="8281988" cy="5656095"/>
        </p:xfrm>
        <a:graphic>
          <a:graphicData uri="http://schemas.openxmlformats.org/drawingml/2006/table">
            <a:tbl>
              <a:tblPr/>
              <a:tblGrid>
                <a:gridCol w="8281988"/>
              </a:tblGrid>
              <a:tr h="790639">
                <a:tc>
                  <a:txBody>
                    <a:bodyPr/>
                    <a:lstStyle/>
                    <a:p>
                      <a:pPr algn="ctr" fontAlgn="b"/>
                      <a:r>
                        <a:rPr lang="tr-TR" sz="3200" b="1" i="0" u="none" strike="noStrike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Egitim</a:t>
                      </a:r>
                      <a:r>
                        <a:rPr lang="tr-TR" sz="3200" b="1" i="0" u="none" strike="noStrike" baseline="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</a:rPr>
                        <a:t> İçin Seçilen Alanlar</a:t>
                      </a:r>
                      <a:endParaRPr lang="tr-TR" sz="3200" b="1" i="0" u="none" strike="noStrike" dirty="0">
                        <a:solidFill>
                          <a:srgbClr val="00B0F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8182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Mimarlık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08182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Uluslararası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Ticaret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08182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İngilizce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Öğretimi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08182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Ceza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Hukuku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08182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Ekonometri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08182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Tıbbi Biyoloji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08182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İmalaat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Sistemleri Mühendisliği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08182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Hibrid Sistemleri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Uzmanlığı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044103" cy="5873750"/>
        </p:xfrm>
        <a:graphic>
          <a:graphicData uri="http://schemas.openxmlformats.org/drawingml/2006/table">
            <a:tbl>
              <a:tblPr/>
              <a:tblGrid>
                <a:gridCol w="7992888"/>
                <a:gridCol w="51215"/>
              </a:tblGrid>
              <a:tr h="62636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Fizik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36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smtClean="0">
                          <a:effectLst/>
                          <a:latin typeface="+mn-lt"/>
                        </a:rPr>
                        <a:t>Miras</a:t>
                      </a:r>
                      <a:r>
                        <a:rPr lang="tr-TR" sz="3200" b="0" i="0" u="none" strike="noStrike" baseline="0" smtClean="0">
                          <a:effectLst/>
                          <a:latin typeface="+mn-lt"/>
                        </a:rPr>
                        <a:t> Yönetimi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36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Uluslararası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Avrupa Hukuku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36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Uluslararası İnsan Hakları Hukuku (LLM)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36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Sürdürülebilirlik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 </a:t>
                      </a:r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(Çevre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Gelişim</a:t>
                      </a:r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)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36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Ekonomi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87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effectLst/>
                          <a:latin typeface="+mn-lt"/>
                        </a:rPr>
                        <a:t>B</a:t>
                      </a:r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ina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Enerji ve Çevresel Performans Modelleme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36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Çevre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Teknolojisi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636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Genel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Yönetim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260350"/>
          <a:ext cx="8569201" cy="6408740"/>
        </p:xfrm>
        <a:graphic>
          <a:graphicData uri="http://schemas.openxmlformats.org/drawingml/2006/table">
            <a:tbl>
              <a:tblPr/>
              <a:tblGrid>
                <a:gridCol w="6820121"/>
                <a:gridCol w="1749080"/>
              </a:tblGrid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Ummünoloji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Çağdaş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Avrupa Çalışmaları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Avrupa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Entegrasyonu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Görsel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Antropoloji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Medya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İletişim Çalışmaları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Uygulamalı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Çocuk Psikolojisi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Moleküler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Genetik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Kalkınma Çalışmaları ve Eğitim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Mali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Mimari Mühendislik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  <a:tr h="640874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Sağlık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Politikası ve Yönetimi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260350"/>
            <a:ext cx="8578850" cy="64817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u="sng" dirty="0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u="sng" dirty="0" smtClean="0">
              <a:solidFill>
                <a:srgbClr val="FFFF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800" u="sng" dirty="0" smtClean="0">
                <a:solidFill>
                  <a:srgbClr val="FFFF00"/>
                </a:solidFill>
              </a:rPr>
              <a:t>Hedef: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Kıbrıs Türk Toplumunu Avrupa Birliğine yakınlaştırma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800" u="sng" dirty="0" smtClean="0">
                <a:solidFill>
                  <a:srgbClr val="FFFF00"/>
                </a:solidFill>
              </a:rPr>
              <a:t>Amaçlar: </a:t>
            </a:r>
          </a:p>
          <a:p>
            <a:pPr marL="0" indent="0"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Kıbrıslı Türk öğrenciler, mezunlar, öğretmenler ve profesyonellerin: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tr-TR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Belirli bir alanda bilgi ve becerilerini artırarak onlara ek eğitim fırsatları sunmak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tr-TR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Avrupa Birliğinde eğitim alma ve çalışma deneyimlerini geliştirerek onları Avrupa Birliğine yakınlaştırmak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0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tr-TR" sz="20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000" dirty="0" smtClean="0">
                <a:latin typeface="Arial Unicode MS" pitchFamily="34" charset="-128"/>
              </a:rPr>
              <a:t>  </a:t>
            </a: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dirty="0" smtClean="0">
                <a:latin typeface="Arial Unicode MS" pitchFamily="34" charset="-128"/>
              </a:rPr>
              <a:t/>
            </a:r>
            <a:br>
              <a:rPr lang="tr-TR" dirty="0" smtClean="0">
                <a:latin typeface="Arial Unicode MS" pitchFamily="34" charset="-128"/>
              </a:rPr>
            </a:br>
            <a:endParaRPr lang="en-US" dirty="0" smtClean="0">
              <a:latin typeface="Arial Unicode MS" pitchFamily="34" charset="-128"/>
            </a:endParaRPr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424863" cy="6315077"/>
        </p:xfrm>
        <a:graphic>
          <a:graphicData uri="http://schemas.openxmlformats.org/drawingml/2006/table">
            <a:tbl>
              <a:tblPr/>
              <a:tblGrid>
                <a:gridCol w="8352928"/>
                <a:gridCol w="71935"/>
              </a:tblGrid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Irkçılık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Etnik Çalışmalar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Sürdürülebilir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Ürün Tasarımı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Felsefe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Uluslararası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Ticaret Yönetimi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Uluslararası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İlişkiler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Gıda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Güvenliği ve Kalite Yönetimi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Kadın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Çocuk İstismarı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Adli Psikoloji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932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Nöropsikoloji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111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Tıp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333375"/>
          <a:ext cx="8280400" cy="6119810"/>
        </p:xfrm>
        <a:graphic>
          <a:graphicData uri="http://schemas.openxmlformats.org/drawingml/2006/table">
            <a:tbl>
              <a:tblPr/>
              <a:tblGrid>
                <a:gridCol w="8209160"/>
                <a:gridCol w="71240"/>
              </a:tblGrid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Telekomünikasyon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Pazarlama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Araştırma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Yönetimi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Biokimya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>
                          <a:effectLst/>
                          <a:latin typeface="+mn-lt"/>
                        </a:rPr>
                        <a:t>Film </a:t>
                      </a:r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ve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Kültürel Çalışmalar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İç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Mimari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Arkeoloji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Psikoloji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Bilgisayar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Mühendisliği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1981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Denizcilik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Çalışmaları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88640"/>
          <a:ext cx="8568952" cy="6307140"/>
        </p:xfrm>
        <a:graphic>
          <a:graphicData uri="http://schemas.openxmlformats.org/drawingml/2006/table">
            <a:tbl>
              <a:tblPr/>
              <a:tblGrid>
                <a:gridCol w="8491742"/>
                <a:gridCol w="77210"/>
              </a:tblGrid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Sinematografi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Post Prodüksiyon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Antropoloji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Müzik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Terapisi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Uluslararası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Otelcilik Yönetimi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301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Enerji ve Sürdürülebilirlik (Elektrik Mühendisliği)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Psikolojik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Danışmanlık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Moleküler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Tıp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Tiyatro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Performans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Şehir/Bölge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Planlaması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049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Ulaşım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Ticaret Yönetimi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260648"/>
          <a:ext cx="8712968" cy="6316564"/>
        </p:xfrm>
        <a:graphic>
          <a:graphicData uri="http://schemas.openxmlformats.org/drawingml/2006/table">
            <a:tbl>
              <a:tblPr/>
              <a:tblGrid>
                <a:gridCol w="8633027"/>
                <a:gridCol w="79941"/>
              </a:tblGrid>
              <a:tr h="45052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Araba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Tasarımı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52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Gelişimsel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Terapi Oyunu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944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Tercümanlık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Kültürlerarası İletişim</a:t>
                      </a: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52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Akdeniz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Arkeolojisi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52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Grafik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tasarım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52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Göç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Etnik Çalışmalar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3700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Fiziki Coğrafya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ve Eko Sistem Analizi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52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Fotoğrafçılık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0520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Ekoloji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859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baseline="0" dirty="0" smtClean="0">
                          <a:effectLst/>
                          <a:latin typeface="+mn-lt"/>
                        </a:rPr>
                        <a:t>Yabancı Diller ve Dilbilimi</a:t>
                      </a:r>
                    </a:p>
                    <a:p>
                      <a:pPr algn="l" fontAlgn="b"/>
                      <a:r>
                        <a:rPr lang="tr-TR" sz="2800" b="0" i="0" u="none" strike="noStrike" baseline="0" dirty="0" smtClean="0">
                          <a:effectLst/>
                          <a:latin typeface="+mn-lt"/>
                        </a:rPr>
                        <a:t>Sosyoloji</a:t>
                      </a:r>
                      <a:endParaRPr lang="en-US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6" marR="9526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4" y="188913"/>
          <a:ext cx="8497639" cy="6353595"/>
        </p:xfrm>
        <a:graphic>
          <a:graphicData uri="http://schemas.openxmlformats.org/drawingml/2006/table">
            <a:tbl>
              <a:tblPr/>
              <a:tblGrid>
                <a:gridCol w="8423113"/>
                <a:gridCol w="74526"/>
              </a:tblGrid>
              <a:tr h="6682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İnsan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Kaynakları Yönetimi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2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Avrupa Yönetimi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2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Yenilikçilik ve Girişimcilik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2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Mobil İletişim Ağı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087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Spor Yönetimi ve Futbol 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8087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Ticari Mülkiyet</a:t>
                      </a:r>
                      <a:endParaRPr lang="en-US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2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Rejenerasyon (Yeniden Oluşum)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2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Avrupa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Çalışmaları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82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 smtClean="0">
                          <a:effectLst/>
                          <a:latin typeface="+mn-lt"/>
                        </a:rPr>
                        <a:t>Fransızca</a:t>
                      </a:r>
                      <a:r>
                        <a:rPr lang="tr-TR" sz="3200" b="0" i="0" u="none" strike="noStrike" baseline="0" dirty="0" smtClean="0">
                          <a:effectLst/>
                          <a:latin typeface="+mn-lt"/>
                        </a:rPr>
                        <a:t> Öğretimi</a:t>
                      </a:r>
                      <a:endParaRPr lang="tr-TR" sz="32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>
              <a:defRPr/>
            </a:pPr>
            <a:r>
              <a:rPr lang="tr-TR" sz="3200" dirty="0" smtClean="0">
                <a:solidFill>
                  <a:srgbClr val="00B0F0"/>
                </a:solidFill>
              </a:rPr>
              <a:t>Tercih Edilen Üniversiteler</a:t>
            </a:r>
            <a:endParaRPr lang="tr-TR" sz="3200" dirty="0">
              <a:solidFill>
                <a:srgbClr val="00B0F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95288" y="1052513"/>
          <a:ext cx="8280400" cy="5689604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750254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İngiltere</a:t>
                      </a:r>
                    </a:p>
                    <a:p>
                      <a:pPr algn="l" fontAlgn="b"/>
                      <a:r>
                        <a:rPr lang="tr-TR" sz="2400" b="0" i="0" u="none" strike="noStrike" dirty="0" smtClean="0">
                          <a:effectLst/>
                          <a:latin typeface="+mn-lt"/>
                        </a:rPr>
                        <a:t>Anglia </a:t>
                      </a:r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Ruskin University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Architectural Association Graduate School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Bangor University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Birkbeck University of London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Bournemouth University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BPP University College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Brunel University West London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Canterbury Christ Church University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Cardiff University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Central Saint Martins College of Art and Design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City University London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Coventry University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De Montfort University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79950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Durham University</a:t>
                      </a:r>
                    </a:p>
                  </a:txBody>
                  <a:tcPr marL="9524" marR="9524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8568952" cy="648072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Goldsmith University of London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Graduate School of the Environment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Imperial College London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International House London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Kaplan International College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Keele University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King's College London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Kingston University London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Lancaster University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Leeds Metropolitan University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London Metropolitan University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London School of Business and Finance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London School of Hygiene &amp; Tropical Medicine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Loughborough University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Middlesex University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850" y="260350"/>
          <a:ext cx="8280400" cy="6264270"/>
        </p:xfrm>
        <a:graphic>
          <a:graphicData uri="http://schemas.openxmlformats.org/drawingml/2006/table">
            <a:tbl>
              <a:tblPr/>
              <a:tblGrid>
                <a:gridCol w="8280400"/>
              </a:tblGrid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Newcastle University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Northumbria University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Oxford Brookes University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Oxford House College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Pilgrims English Language Courses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Queen Mary University of London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Queen's University Belfast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Sheffield Business School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Sheffield University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Swansea University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Swiss School of Management (London Campus)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The London School of Economics and Political Science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University College Institute of Archeology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College London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University for the Creative Arts</a:t>
                      </a:r>
                    </a:p>
                  </a:txBody>
                  <a:tcPr marL="9524" marR="9524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260350"/>
          <a:ext cx="8424863" cy="6264270"/>
        </p:xfrm>
        <a:graphic>
          <a:graphicData uri="http://schemas.openxmlformats.org/drawingml/2006/table">
            <a:tbl>
              <a:tblPr/>
              <a:tblGrid>
                <a:gridCol w="8424863"/>
              </a:tblGrid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University of Aberday Dundee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Aberdeen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Bath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Birmingham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Bradford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Brighton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Bristol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Cambridge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Central Lancashire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Dundee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East Anglia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East London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Edinburgh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University of Essex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18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University of Exeter</a:t>
                      </a:r>
                    </a:p>
                  </a:txBody>
                  <a:tcPr marL="9525" marR="9525" marT="95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0825" y="260350"/>
          <a:ext cx="8497888" cy="6543675"/>
        </p:xfrm>
        <a:graphic>
          <a:graphicData uri="http://schemas.openxmlformats.org/drawingml/2006/table">
            <a:tbl>
              <a:tblPr/>
              <a:tblGrid>
                <a:gridCol w="8497888"/>
              </a:tblGrid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Glamorgan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Glasgow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Greenwich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Hertfordshire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Hull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Kent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Leeds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Leicester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Liverpool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London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Manchester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Northampton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Nottingham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Oxford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17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Plymouth</a:t>
                      </a:r>
                    </a:p>
                  </a:txBody>
                  <a:tcPr marL="9526" marR="9526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28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</a:rPr>
              <a:t>Yıllara Göre Bursların Dağılımı</a:t>
            </a:r>
            <a:r>
              <a:rPr lang="tr-TR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</a:rPr>
              <a:t/>
            </a:r>
            <a:br>
              <a:rPr lang="tr-TR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 Unicode MS" pitchFamily="34" charset="-128"/>
              </a:rPr>
            </a:br>
            <a:endParaRPr lang="tr-TR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568192"/>
              </p:ext>
            </p:extLst>
          </p:nvPr>
        </p:nvGraphicFramePr>
        <p:xfrm>
          <a:off x="611188" y="1600200"/>
          <a:ext cx="7550150" cy="46847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4771"/>
                <a:gridCol w="2575379"/>
              </a:tblGrid>
              <a:tr h="5800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Akademik Yıl :</a:t>
                      </a:r>
                      <a:r>
                        <a:rPr lang="tr-TR" sz="30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2007/08</a:t>
                      </a:r>
                      <a:endParaRPr lang="tr-TR" sz="30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>
                          <a:effectLst/>
                        </a:rPr>
                        <a:t> </a:t>
                      </a:r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623663">
                <a:tc>
                  <a:txBody>
                    <a:bodyPr/>
                    <a:lstStyle/>
                    <a:p>
                      <a:pPr algn="l" fontAlgn="ctr"/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924021">
                <a:tc>
                  <a:txBody>
                    <a:bodyPr/>
                    <a:lstStyle/>
                    <a:p>
                      <a:pPr algn="l" fontAlgn="b"/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Toplam</a:t>
                      </a:r>
                      <a:r>
                        <a:rPr lang="tr-TR" sz="3000" u="none" strike="noStrike" baseline="0" dirty="0" smtClean="0">
                          <a:solidFill>
                            <a:srgbClr val="0070C0"/>
                          </a:solidFill>
                          <a:effectLst/>
                        </a:rPr>
                        <a:t> Bursiyer Sayısı  </a:t>
                      </a:r>
                      <a:endParaRPr lang="tr-TR" sz="30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623663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Lisans/Yüksek Lisans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6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 smtClean="0">
                          <a:effectLst/>
                        </a:rPr>
                        <a:t>15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623663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Öğretmenler /Öğretim</a:t>
                      </a:r>
                      <a:r>
                        <a:rPr lang="tr-TR" sz="3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 Görevlisi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525" marR="9525" marT="9526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654848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(8 </a:t>
                      </a:r>
                      <a:r>
                        <a:rPr lang="tr-TR" sz="30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kısa süreli-7 uzun</a:t>
                      </a:r>
                      <a:r>
                        <a:rPr lang="tr-TR" sz="3000" b="0" i="0" u="none" strike="noStrike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tr-TR" sz="3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süreli)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654848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Toplam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6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9"/>
          <a:ext cx="8424168" cy="6680539"/>
        </p:xfrm>
        <a:graphic>
          <a:graphicData uri="http://schemas.openxmlformats.org/drawingml/2006/table">
            <a:tbl>
              <a:tblPr/>
              <a:tblGrid>
                <a:gridCol w="8424168"/>
              </a:tblGrid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Portsmouth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Reading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Roehampton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Salford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Southampton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St Andrews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Stirling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Strathclyde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Sunderland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Surrey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505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 smtClean="0">
                          <a:effectLst/>
                          <a:latin typeface="+mn-lt"/>
                        </a:rPr>
                        <a:t>University </a:t>
                      </a:r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of Sussex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Ulster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Warwick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Westminster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460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Wolverhampton</a:t>
                      </a:r>
                    </a:p>
                  </a:txBody>
                  <a:tcPr marL="9524" marR="9524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850" y="549275"/>
          <a:ext cx="7777163" cy="2592390"/>
        </p:xfrm>
        <a:graphic>
          <a:graphicData uri="http://schemas.openxmlformats.org/drawingml/2006/table">
            <a:tbl>
              <a:tblPr/>
              <a:tblGrid>
                <a:gridCol w="7777163"/>
              </a:tblGrid>
              <a:tr h="51847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Worcester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1847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York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1847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Writtle College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1847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York St. John University </a:t>
                      </a: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18478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6" marR="9526" marT="952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850" y="2852738"/>
          <a:ext cx="7776542" cy="1728786"/>
        </p:xfrm>
        <a:graphic>
          <a:graphicData uri="http://schemas.openxmlformats.org/drawingml/2006/table">
            <a:tbl>
              <a:tblPr/>
              <a:tblGrid>
                <a:gridCol w="7776542"/>
              </a:tblGrid>
              <a:tr h="57626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Avusturya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Kunst Universitat Linz</a:t>
                      </a:r>
                    </a:p>
                  </a:txBody>
                  <a:tcPr marL="9524" marR="9524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76262">
                <a:tc>
                  <a:txBody>
                    <a:bodyPr/>
                    <a:lstStyle/>
                    <a:p>
                      <a:pPr algn="l" fontAlgn="b"/>
                      <a:r>
                        <a:rPr lang="de-DE" sz="2800" b="0" i="0" u="none" strike="noStrike" dirty="0">
                          <a:effectLst/>
                          <a:latin typeface="+mn-lt"/>
                        </a:rPr>
                        <a:t>Universitat fuer Musik und Darstellende Kunst</a:t>
                      </a:r>
                    </a:p>
                  </a:txBody>
                  <a:tcPr marL="9524" marR="9524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51520" y="5013325"/>
          <a:ext cx="7920880" cy="1156174"/>
        </p:xfrm>
        <a:graphic>
          <a:graphicData uri="http://schemas.openxmlformats.org/drawingml/2006/table">
            <a:tbl>
              <a:tblPr/>
              <a:tblGrid>
                <a:gridCol w="7920880"/>
              </a:tblGrid>
              <a:tr h="7257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none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Danimarka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71993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 smtClean="0">
                          <a:effectLst/>
                          <a:latin typeface="+mn-lt"/>
                        </a:rPr>
                        <a:t>  University </a:t>
                      </a:r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of Aarhus</a:t>
                      </a:r>
                    </a:p>
                  </a:txBody>
                  <a:tcPr marL="9526" marR="9526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333375"/>
          <a:ext cx="8137152" cy="3926205"/>
        </p:xfrm>
        <a:graphic>
          <a:graphicData uri="http://schemas.openxmlformats.org/drawingml/2006/table">
            <a:tbl>
              <a:tblPr/>
              <a:tblGrid>
                <a:gridCol w="8137152"/>
              </a:tblGrid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Belçika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Conservatoire Royal de Liege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Conservatoire Royal De Mons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Facultes Universitaries Saint Louis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Gent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Katholieke Universiteit Leuven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The International School of Protocol and Diplomacy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College Ghent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9204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Vrije University of Brussels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9750" y="4941888"/>
          <a:ext cx="7992690" cy="1655763"/>
        </p:xfrm>
        <a:graphic>
          <a:graphicData uri="http://schemas.openxmlformats.org/drawingml/2006/table">
            <a:tbl>
              <a:tblPr/>
              <a:tblGrid>
                <a:gridCol w="7992690"/>
              </a:tblGrid>
              <a:tr h="5519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Finlandiya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519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Lapland</a:t>
                      </a: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5192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Tampere</a:t>
                      </a:r>
                    </a:p>
                  </a:txBody>
                  <a:tcPr marL="9524" marR="9524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8496944" cy="2016226"/>
        </p:xfrm>
        <a:graphic>
          <a:graphicData uri="http://schemas.openxmlformats.org/drawingml/2006/table">
            <a:tbl>
              <a:tblPr/>
              <a:tblGrid>
                <a:gridCol w="8496944"/>
              </a:tblGrid>
              <a:tr h="624143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Çek</a:t>
                      </a:r>
                      <a:r>
                        <a:rPr lang="tr-TR" sz="2800" b="1" i="0" u="sng" strike="noStrike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 Cumhuriyeti</a:t>
                      </a:r>
                      <a:endParaRPr lang="tr-TR" sz="2800" b="1" i="0" u="sng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55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Charles Universty</a:t>
                      </a:r>
                      <a:endParaRPr lang="tr-TR" sz="28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69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Academy of Arts, Architecture and Design Prague</a:t>
                      </a: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551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Prague College (Teesside University)</a:t>
                      </a:r>
                    </a:p>
                  </a:txBody>
                  <a:tcPr marL="9525" marR="9525" marT="95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388" y="2204868"/>
          <a:ext cx="8497068" cy="4798706"/>
        </p:xfrm>
        <a:graphic>
          <a:graphicData uri="http://schemas.openxmlformats.org/drawingml/2006/table">
            <a:tbl>
              <a:tblPr/>
              <a:tblGrid>
                <a:gridCol w="8497068"/>
              </a:tblGrid>
              <a:tr h="28802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İtalya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Domus Academy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Florence Design Academy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Florence Institute of Design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Instituto Superiore di Design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Johns Hopkins University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Palazzo Spinelli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Politecnico di Milano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Scuola Politecnica di Design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Bologna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23012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University of Modena and Reggio Emilia</a:t>
                      </a:r>
                    </a:p>
                  </a:txBody>
                  <a:tcPr marL="9526" marR="9526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8352928" cy="6480726"/>
        </p:xfrm>
        <a:graphic>
          <a:graphicData uri="http://schemas.openxmlformats.org/drawingml/2006/table">
            <a:tbl>
              <a:tblPr/>
              <a:tblGrid>
                <a:gridCol w="8352928"/>
              </a:tblGrid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Hollanda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Delft University of Technology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effectLst/>
                          <a:latin typeface="+mn-lt"/>
                        </a:rPr>
                        <a:t>Dronten University of Applied Sciences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Erasmus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Maastricht School of Management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Maastricht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Radboud University Nijmegen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Tilburg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Universiteit Leiden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Universiteit Utrecht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Amsterdam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University of Twente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>
                          <a:effectLst/>
                          <a:latin typeface="+mn-lt"/>
                        </a:rPr>
                        <a:t>Utrecht School of the Arts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290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Utrecht University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11560" y="0"/>
          <a:ext cx="8208963" cy="7505700"/>
        </p:xfrm>
        <a:graphic>
          <a:graphicData uri="http://schemas.openxmlformats.org/drawingml/2006/table">
            <a:tbl>
              <a:tblPr/>
              <a:tblGrid>
                <a:gridCol w="8208963"/>
              </a:tblGrid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Fransa</a:t>
                      </a:r>
                      <a:endParaRPr lang="tr-TR" sz="24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+mn-lt"/>
                        </a:rPr>
                        <a:t>ATLA l'</a:t>
                      </a:r>
                      <a:r>
                        <a:rPr lang="fr-FR" sz="2400" b="0" i="0" u="none" strike="noStrike" dirty="0" err="1">
                          <a:effectLst/>
                          <a:latin typeface="+mn-lt"/>
                        </a:rPr>
                        <a:t>ecole</a:t>
                      </a:r>
                      <a:r>
                        <a:rPr lang="fr-FR" sz="2400" b="0" i="0" u="none" strike="noStrike" dirty="0">
                          <a:effectLst/>
                          <a:latin typeface="+mn-lt"/>
                        </a:rPr>
                        <a:t> des musiques actuelles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Burgundy School of Business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CAVILAM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>
                          <a:effectLst/>
                          <a:latin typeface="+mn-lt"/>
                        </a:rPr>
                        <a:t>CERAM Business School Nice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+mn-lt"/>
                        </a:rPr>
                        <a:t>Cours de Civilisation française de la Sorbonne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>
                          <a:effectLst/>
                          <a:latin typeface="+mn-lt"/>
                        </a:rPr>
                        <a:t>Ecoles des Hautes Etudes en Sciences Sociales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effectLst/>
                          <a:latin typeface="+mn-lt"/>
                        </a:rPr>
                        <a:t>ESC Rennes School of Business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Groupe ESC Chambery Savoie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+mn-lt"/>
                        </a:rPr>
                        <a:t>Groupe Sup de Co La Rochelle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Institut Catholique de Paris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+mn-lt"/>
                        </a:rPr>
                        <a:t>Institut d'Etudes Politiques de Paris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Speos Paris Photographic Institute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+mn-lt"/>
                        </a:rPr>
                        <a:t>Université Blaise Pascal - Clermont-Ferrand 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Universite de Franche-Comte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Universite de Tours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Universite Lumiere Lyon 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fr-FR" sz="2400" b="0" i="0" u="none" strike="noStrike" dirty="0">
                          <a:effectLst/>
                          <a:latin typeface="+mn-lt"/>
                        </a:rPr>
                        <a:t>Université Michel de Montaigne  of Bordeaux 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Université Paris Diderot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332043">
                <a:tc>
                  <a:txBody>
                    <a:bodyPr/>
                    <a:lstStyle/>
                    <a:p>
                      <a:pPr algn="l" fontAlgn="b"/>
                      <a:r>
                        <a:rPr lang="tr-TR" sz="2400" b="0" i="0" u="none" strike="noStrike" dirty="0">
                          <a:effectLst/>
                          <a:latin typeface="+mn-lt"/>
                        </a:rPr>
                        <a:t>Universite Paul-Valery, Montpellier III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950" y="115888"/>
          <a:ext cx="8640514" cy="2233612"/>
        </p:xfrm>
        <a:graphic>
          <a:graphicData uri="http://schemas.openxmlformats.org/drawingml/2006/table">
            <a:tbl>
              <a:tblPr/>
              <a:tblGrid>
                <a:gridCol w="8640514"/>
              </a:tblGrid>
              <a:tr h="5584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Estonya</a:t>
                      </a:r>
                      <a:endParaRPr lang="tr-TR" sz="32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4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>
                          <a:effectLst/>
                          <a:latin typeface="+mn-lt"/>
                        </a:rPr>
                        <a:t>Tallinn University</a:t>
                      </a:r>
                    </a:p>
                  </a:txBody>
                  <a:tcPr marL="9525" marR="9525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584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>
                          <a:effectLst/>
                          <a:latin typeface="+mn-lt"/>
                        </a:rPr>
                        <a:t>Tallinn University of Technology</a:t>
                      </a:r>
                    </a:p>
                  </a:txBody>
                  <a:tcPr marL="9525" marR="9525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558403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>
                          <a:effectLst/>
                          <a:latin typeface="+mn-lt"/>
                        </a:rPr>
                        <a:t>University of Tartu</a:t>
                      </a:r>
                    </a:p>
                  </a:txBody>
                  <a:tcPr marL="9525" marR="9525" marT="9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2471204"/>
          <a:ext cx="8712646" cy="4386796"/>
        </p:xfrm>
        <a:graphic>
          <a:graphicData uri="http://schemas.openxmlformats.org/drawingml/2006/table">
            <a:tbl>
              <a:tblPr/>
              <a:tblGrid>
                <a:gridCol w="8712646"/>
              </a:tblGrid>
              <a:tr h="464016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Almanya</a:t>
                      </a:r>
                      <a:endParaRPr lang="tr-TR" sz="32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err="1">
                          <a:effectLst/>
                          <a:latin typeface="+mn-lt"/>
                        </a:rPr>
                        <a:t>Anhalt</a:t>
                      </a:r>
                      <a:r>
                        <a:rPr lang="en-US" sz="3200" b="0" i="0" u="none" strike="noStrike" dirty="0">
                          <a:effectLst/>
                          <a:latin typeface="+mn-lt"/>
                        </a:rPr>
                        <a:t> University of Applied Sciences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>
                          <a:effectLst/>
                          <a:latin typeface="+mn-lt"/>
                        </a:rPr>
                        <a:t>Eberhard Karls Universität Tübingen 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3969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>
                          <a:effectLst/>
                          <a:latin typeface="+mn-lt"/>
                        </a:rPr>
                        <a:t>Goethe Institute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90634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err="1">
                          <a:effectLst/>
                          <a:latin typeface="+mn-lt"/>
                        </a:rPr>
                        <a:t>Hochschule</a:t>
                      </a:r>
                      <a:r>
                        <a:rPr lang="en-US" sz="3200" b="0" i="0" u="none" strike="noStrike" dirty="0">
                          <a:effectLst/>
                          <a:latin typeface="+mn-lt"/>
                        </a:rPr>
                        <a:t> Darmstadt University of Applied Sciences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>
                          <a:effectLst/>
                          <a:latin typeface="+mn-lt"/>
                        </a:rPr>
                        <a:t>Technische Universitat Berlin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>
                          <a:effectLst/>
                          <a:latin typeface="+mn-lt"/>
                        </a:rPr>
                        <a:t>University of Applied Sciences Wildau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64016">
                <a:tc>
                  <a:txBody>
                    <a:bodyPr/>
                    <a:lstStyle/>
                    <a:p>
                      <a:pPr algn="l" fontAlgn="b"/>
                      <a:r>
                        <a:rPr lang="tr-TR" sz="3200" b="0" i="0" u="none" strike="noStrike" dirty="0">
                          <a:effectLst/>
                          <a:latin typeface="+mn-lt"/>
                        </a:rPr>
                        <a:t>University of Saarland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950" y="115888"/>
          <a:ext cx="8785225" cy="1657350"/>
        </p:xfrm>
        <a:graphic>
          <a:graphicData uri="http://schemas.openxmlformats.org/drawingml/2006/table">
            <a:tbl>
              <a:tblPr/>
              <a:tblGrid>
                <a:gridCol w="8785225"/>
              </a:tblGrid>
              <a:tr h="864704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Yunanistan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264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Aristotle University of Thessaloniki</a:t>
                      </a:r>
                    </a:p>
                  </a:txBody>
                  <a:tcPr marL="9525" marR="9525" marT="953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388" y="2060575"/>
          <a:ext cx="8569325" cy="2171700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Macaristan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0" i="0" u="none" strike="noStrike" dirty="0">
                          <a:effectLst/>
                          <a:latin typeface="+mn-lt"/>
                        </a:rPr>
                        <a:t>Budapest University of Technology and Economics </a:t>
                      </a:r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tr-TR" sz="2800" b="0" i="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İrlanda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Griffith College Dublin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388" y="4221163"/>
          <a:ext cx="8569325" cy="2520952"/>
        </p:xfrm>
        <a:graphic>
          <a:graphicData uri="http://schemas.openxmlformats.org/drawingml/2006/table">
            <a:tbl>
              <a:tblPr/>
              <a:tblGrid>
                <a:gridCol w="8569325"/>
              </a:tblGrid>
              <a:tr h="63023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İsveç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Lund University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Malmo University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Orebro University</a:t>
                      </a:r>
                    </a:p>
                  </a:txBody>
                  <a:tcPr marL="9525" marR="9525" marT="952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88911"/>
          <a:ext cx="8641084" cy="2736032"/>
        </p:xfrm>
        <a:graphic>
          <a:graphicData uri="http://schemas.openxmlformats.org/drawingml/2006/table">
            <a:tbl>
              <a:tblPr/>
              <a:tblGrid>
                <a:gridCol w="8641084"/>
              </a:tblGrid>
              <a:tr h="45768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Letonya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0527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</a:t>
                      </a:r>
                      <a:r>
                        <a:rPr lang="tr-TR" sz="2800" b="0" i="0" u="none" strike="noStrike" dirty="0" smtClean="0">
                          <a:effectLst/>
                          <a:latin typeface="+mn-lt"/>
                        </a:rPr>
                        <a:t>Latvia</a:t>
                      </a:r>
                    </a:p>
                    <a:p>
                      <a:pPr algn="l" fontAlgn="b"/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5768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Litvanya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768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Vilnius Gediminas Technical University 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5768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Vytautas Magnus University</a:t>
                      </a:r>
                    </a:p>
                  </a:txBody>
                  <a:tcPr marL="9525" marR="9525" marT="95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388" y="2997200"/>
          <a:ext cx="8640762" cy="3157723"/>
        </p:xfrm>
        <a:graphic>
          <a:graphicData uri="http://schemas.openxmlformats.org/drawingml/2006/table">
            <a:tbl>
              <a:tblPr/>
              <a:tblGrid>
                <a:gridCol w="8640762"/>
              </a:tblGrid>
              <a:tr h="45895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Polonya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62779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Polish Academy of </a:t>
                      </a:r>
                      <a:r>
                        <a:rPr lang="tr-TR" sz="2800" b="0" i="0" u="none" strike="noStrike" dirty="0" smtClean="0">
                          <a:effectLst/>
                          <a:latin typeface="+mn-lt"/>
                        </a:rPr>
                        <a:t>Sciences</a:t>
                      </a:r>
                    </a:p>
                    <a:p>
                      <a:pPr algn="l" fontAlgn="b"/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5895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Portekiz</a:t>
                      </a:r>
                      <a:endParaRPr lang="tr-TR" sz="2800" b="1" i="0" u="sng" strike="noStrike" dirty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895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Instituto Politecnico da Guarda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58952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Porto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458952">
                <a:tc>
                  <a:txBody>
                    <a:bodyPr/>
                    <a:lstStyle/>
                    <a:p>
                      <a:pPr algn="l" fontAlgn="b"/>
                      <a:endParaRPr lang="tr-TR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88913"/>
          <a:ext cx="8640960" cy="5136587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689326">
                <a:tc>
                  <a:txBody>
                    <a:bodyPr/>
                    <a:lstStyle/>
                    <a:p>
                      <a:pPr algn="l" fontAlgn="b"/>
                      <a:endParaRPr lang="tr-TR" sz="2800" b="1" i="0" u="sng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r>
                        <a:rPr lang="tr-TR" sz="2800" b="1" i="0" u="sng" strike="noStrike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İspanya</a:t>
                      </a:r>
                    </a:p>
                    <a:p>
                      <a:pPr algn="l" fontAlgn="b"/>
                      <a:endParaRPr lang="tr-TR" sz="2800" b="1" i="0" u="sng" strike="noStrike" dirty="0" smtClean="0"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European University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68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Instituto Europeo di Design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68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International House Palma de Mallorca 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689326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>
                          <a:effectLst/>
                          <a:latin typeface="+mn-lt"/>
                        </a:rPr>
                        <a:t>Universidad Politecnica de Madrid</a:t>
                      </a: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  <a:tr h="1089600">
                <a:tc>
                  <a:txBody>
                    <a:bodyPr/>
                    <a:lstStyle/>
                    <a:p>
                      <a:pPr algn="l" fontAlgn="b"/>
                      <a:r>
                        <a:rPr lang="tr-TR" sz="2800" b="0" i="0" u="none" strike="noStrike" dirty="0">
                          <a:effectLst/>
                          <a:latin typeface="+mn-lt"/>
                        </a:rPr>
                        <a:t>University of </a:t>
                      </a:r>
                      <a:r>
                        <a:rPr lang="tr-TR" sz="2800" b="0" i="0" u="none" strike="noStrike" dirty="0" smtClean="0">
                          <a:effectLst/>
                          <a:latin typeface="+mn-lt"/>
                        </a:rPr>
                        <a:t>Barcelona</a:t>
                      </a:r>
                    </a:p>
                    <a:p>
                      <a:pPr algn="l" fontAlgn="b"/>
                      <a:endParaRPr lang="tr-TR" sz="2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675688" cy="5761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400" dirty="0">
                <a:latin typeface="Arial Unicode MS" pitchFamily="34" charset="-128"/>
              </a:rPr>
              <a:t>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tr-TR" sz="2400" dirty="0">
                <a:latin typeface="Arial Unicode MS" pitchFamily="34" charset="-128"/>
              </a:rPr>
              <a:t>		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tr-TR" sz="2400" dirty="0" smtClean="0">
              <a:latin typeface="Arial Unicode MS" pitchFamily="34" charset="-128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4213" y="836613"/>
          <a:ext cx="7704137" cy="5665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68089"/>
                <a:gridCol w="2736048"/>
              </a:tblGrid>
              <a:tr h="731311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Akademik yıl 2008/2009</a:t>
                      </a:r>
                      <a:endParaRPr lang="tr-TR" sz="30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>
                          <a:effectLst/>
                        </a:rPr>
                        <a:t> </a:t>
                      </a:r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786356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>
                          <a:effectLst/>
                        </a:rPr>
                        <a:t> </a:t>
                      </a:r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>
                          <a:effectLst/>
                        </a:rPr>
                        <a:t> </a:t>
                      </a:r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924054">
                <a:tc>
                  <a:txBody>
                    <a:bodyPr/>
                    <a:lstStyle/>
                    <a:p>
                      <a:pPr algn="l" fontAlgn="b"/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b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Toplam</a:t>
                      </a:r>
                      <a:r>
                        <a:rPr lang="tr-TR" sz="3000" u="none" strike="noStrike" baseline="0" dirty="0" smtClean="0">
                          <a:solidFill>
                            <a:srgbClr val="0070C0"/>
                          </a:solidFill>
                          <a:effectLst/>
                        </a:rPr>
                        <a:t> Bursiyer Sahibi</a:t>
                      </a:r>
                      <a:endParaRPr lang="tr-TR" sz="30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786356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Lisans</a:t>
                      </a:r>
                      <a:r>
                        <a:rPr lang="tr-TR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effectLst/>
                        </a:rPr>
                        <a:t>16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786356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Yüksek</a:t>
                      </a:r>
                      <a:r>
                        <a:rPr lang="tr-TR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Lisans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effectLst/>
                        </a:rPr>
                        <a:t>82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825677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Öğretmenler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effectLst/>
                        </a:rPr>
                        <a:t>24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  <a:tr h="825677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Toplam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>
                    <a:solidFill>
                      <a:schemeClr val="tx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122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6" marB="0" anchor="ctr">
                    <a:solidFill>
                      <a:schemeClr val="tx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600" dirty="0" smtClean="0"/>
              <a:t>Yıllara </a:t>
            </a:r>
            <a:r>
              <a:rPr lang="tr-TR" sz="3600" dirty="0"/>
              <a:t>g</a:t>
            </a:r>
            <a:r>
              <a:rPr lang="tr-TR" sz="3600" dirty="0" smtClean="0"/>
              <a:t>öre AB tarafından verilen toplam burs tutarları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2007/2008                               344,943 Euro</a:t>
            </a:r>
          </a:p>
          <a:p>
            <a:pPr>
              <a:defRPr/>
            </a:pPr>
            <a:r>
              <a:rPr lang="tr-TR" dirty="0" smtClean="0"/>
              <a:t>2008/2009                               1,497,653 Euro</a:t>
            </a:r>
          </a:p>
          <a:p>
            <a:pPr>
              <a:defRPr/>
            </a:pPr>
            <a:r>
              <a:rPr lang="tr-TR" dirty="0" smtClean="0"/>
              <a:t>2009/2010                               2,326,325 Euro</a:t>
            </a:r>
          </a:p>
          <a:p>
            <a:pPr>
              <a:defRPr/>
            </a:pPr>
            <a:r>
              <a:rPr lang="tr-TR" dirty="0" smtClean="0"/>
              <a:t>2010/2011                               1,144,836 Euro</a:t>
            </a:r>
          </a:p>
          <a:p>
            <a:pPr>
              <a:defRPr/>
            </a:pPr>
            <a:r>
              <a:rPr lang="tr-TR" dirty="0" smtClean="0"/>
              <a:t>2011/2012                               935,720 Euro</a:t>
            </a:r>
          </a:p>
          <a:p>
            <a:pPr>
              <a:defRPr/>
            </a:pPr>
            <a:r>
              <a:rPr lang="tr-TR" dirty="0" smtClean="0"/>
              <a:t>2012/2013                                241,080 Euro</a:t>
            </a:r>
          </a:p>
          <a:p>
            <a:pPr>
              <a:defRPr/>
            </a:pPr>
            <a:r>
              <a:rPr lang="tr-TR" dirty="0" smtClean="0"/>
              <a:t>2013/2014                                2,387,000 Euro</a:t>
            </a:r>
          </a:p>
          <a:p>
            <a:pPr>
              <a:defRPr/>
            </a:pPr>
            <a:r>
              <a:rPr lang="tr-TR" dirty="0" smtClean="0"/>
              <a:t>2014/2015                                1,560.000 Euro</a:t>
            </a:r>
            <a:endParaRPr lang="tr-T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>
              <a:defRPr/>
            </a:pPr>
            <a:r>
              <a:rPr lang="tr-TR" sz="3200" dirty="0" smtClean="0">
                <a:latin typeface="+mn-lt"/>
              </a:rPr>
              <a:t>2014/2015 AB Bursları</a:t>
            </a:r>
            <a:endParaRPr lang="tr-T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836613"/>
            <a:ext cx="8435975" cy="5289550"/>
          </a:xfrm>
        </p:spPr>
        <p:txBody>
          <a:bodyPr/>
          <a:lstStyle/>
          <a:p>
            <a:pPr>
              <a:defRPr/>
            </a:pPr>
            <a:r>
              <a:rPr lang="tr-TR" sz="2800" dirty="0" smtClean="0"/>
              <a:t>2014 yılına kadar projeyi uygulayan Avrupa Komisyon’u 2014/2015 yılında uygulamayı British Council’a vermiştir.</a:t>
            </a:r>
          </a:p>
          <a:p>
            <a:pPr>
              <a:defRPr/>
            </a:pPr>
            <a:r>
              <a:rPr lang="tr-TR" sz="2800" dirty="0" smtClean="0"/>
              <a:t>Açılan kategoriler: 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00"/>
                </a:solidFill>
              </a:rPr>
              <a:t>Kategori A- </a:t>
            </a:r>
            <a:r>
              <a:rPr lang="tr-TR" sz="2800" dirty="0" smtClean="0"/>
              <a:t>Bir lisans eğitim programının bir akademik yılına yönelik burslar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00"/>
                </a:solidFill>
              </a:rPr>
              <a:t>Kategori B- </a:t>
            </a:r>
            <a:r>
              <a:rPr lang="tr-TR" sz="2800" dirty="0" smtClean="0"/>
              <a:t>Yüksek Lisans eğitiminin bir akdemik yılına yönelik burslar (Master veya Doktora veya Doktora sonrası programlar)</a:t>
            </a:r>
          </a:p>
          <a:p>
            <a:pPr>
              <a:defRPr/>
            </a:pPr>
            <a:r>
              <a:rPr lang="tr-TR" sz="2800" dirty="0" smtClean="0">
                <a:solidFill>
                  <a:srgbClr val="FFFF00"/>
                </a:solidFill>
              </a:rPr>
              <a:t>Kategori C </a:t>
            </a:r>
            <a:r>
              <a:rPr lang="tr-TR" sz="2800" dirty="0" smtClean="0"/>
              <a:t>– Dil eğitimleri dahil kısa dönem eğitim programları, akademik araştırma veya mesleki kurslar veya eğitim programlarına yönelik 2 ile 6 ay arası sürecek burslar</a:t>
            </a:r>
          </a:p>
          <a:p>
            <a:pPr>
              <a:defRPr/>
            </a:pPr>
            <a:endParaRPr lang="tr-TR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tr-T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sz="3200" dirty="0" smtClean="0">
                <a:latin typeface="+mn-lt"/>
              </a:rPr>
              <a:t>Değerlendirme Aşamaları </a:t>
            </a:r>
            <a:endParaRPr lang="tr-TR" sz="32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1. Aşama</a:t>
            </a:r>
            <a:r>
              <a:rPr lang="tr-TR" dirty="0" smtClean="0"/>
              <a:t>: Başvuru formları ve diğer destekleyici belgeler kriterlere göre değerlendirilir.</a:t>
            </a:r>
          </a:p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2. Aşama: 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tr-TR" dirty="0" smtClean="0"/>
              <a:t>Dil Yeterliliği Testi (APTIS)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tr-TR" dirty="0" smtClean="0"/>
              <a:t>Sözel ve Sayısal Muhakeme Testi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tr-TR" dirty="0" smtClean="0"/>
              <a:t>Resmi bir AB Dilinde Bir Motivasyon Mektubu yazma</a:t>
            </a:r>
          </a:p>
          <a:p>
            <a:pPr>
              <a:defRPr/>
            </a:pPr>
            <a:r>
              <a:rPr lang="tr-TR" dirty="0" smtClean="0">
                <a:solidFill>
                  <a:srgbClr val="FFFF00"/>
                </a:solidFill>
              </a:rPr>
              <a:t>3. Aşama</a:t>
            </a:r>
            <a:r>
              <a:rPr lang="tr-TR" dirty="0" smtClean="0"/>
              <a:t>: Motivasyon mektubu ve mülakat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endParaRPr lang="tr-TR" dirty="0" smtClean="0"/>
          </a:p>
          <a:p>
            <a:pPr marL="514350" indent="-514350">
              <a:buFont typeface="Wingdings" pitchFamily="2" charset="2"/>
              <a:buAutoNum type="arabicParenR"/>
              <a:defRPr/>
            </a:pPr>
            <a:endParaRPr lang="tr-TR" dirty="0" smtClean="0"/>
          </a:p>
          <a:p>
            <a:pPr>
              <a:defRPr/>
            </a:pPr>
            <a:endParaRPr lang="tr-TR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Toplam Değerlendirme Tablosu</a:t>
            </a:r>
            <a:endParaRPr lang="tr-T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288" y="1600200"/>
          <a:ext cx="8291265" cy="1923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253"/>
                <a:gridCol w="1658253"/>
                <a:gridCol w="1658253"/>
                <a:gridCol w="1658253"/>
                <a:gridCol w="1658253"/>
              </a:tblGrid>
              <a:tr h="734380">
                <a:tc>
                  <a:txBody>
                    <a:bodyPr/>
                    <a:lstStyle/>
                    <a:p>
                      <a:r>
                        <a:rPr lang="tr-TR" dirty="0" smtClean="0"/>
                        <a:t>Sertifikasyon Diploma/</a:t>
                      </a:r>
                      <a:r>
                        <a:rPr lang="tr-TR" baseline="0" dirty="0" smtClean="0"/>
                        <a:t> Derece +Deneyim</a:t>
                      </a:r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Dil Yeterliliği</a:t>
                      </a:r>
                      <a:endParaRPr lang="tr-T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Sözel ve Sayısal Muhakeme</a:t>
                      </a:r>
                      <a:endParaRPr lang="tr-T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Motivasyon</a:t>
                      </a:r>
                      <a:r>
                        <a:rPr lang="tr-TR" baseline="0" dirty="0" smtClean="0"/>
                        <a:t> Mektubu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Mülakat</a:t>
                      </a:r>
                      <a:endParaRPr lang="tr-TR" dirty="0"/>
                    </a:p>
                  </a:txBody>
                  <a:tcPr>
                    <a:solidFill>
                      <a:srgbClr val="E8A8E5"/>
                    </a:solidFill>
                  </a:tcPr>
                </a:tc>
              </a:tr>
              <a:tr h="73438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30%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8313" y="3933825"/>
          <a:ext cx="8280920" cy="232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656184"/>
                <a:gridCol w="1656184"/>
                <a:gridCol w="1656184"/>
                <a:gridCol w="1656184"/>
              </a:tblGrid>
              <a:tr h="864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Sertifikasyon Diploma/</a:t>
                      </a:r>
                      <a:r>
                        <a:rPr lang="tr-TR" baseline="0" dirty="0" smtClean="0"/>
                        <a:t> Derece +Deneyim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Dil Yeterliliği</a:t>
                      </a:r>
                    </a:p>
                    <a:p>
                      <a:endParaRPr lang="tr-TR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Sözel ve Sayısal Muhakeme</a:t>
                      </a:r>
                    </a:p>
                    <a:p>
                      <a:endParaRPr lang="tr-TR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Motivasyon</a:t>
                      </a:r>
                      <a:r>
                        <a:rPr lang="tr-TR" baseline="0" dirty="0" smtClean="0"/>
                        <a:t> Mektubu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Mülakat</a:t>
                      </a:r>
                      <a:endParaRPr lang="tr-TR" dirty="0"/>
                    </a:p>
                  </a:txBody>
                  <a:tcPr>
                    <a:solidFill>
                      <a:srgbClr val="E8A8E5"/>
                    </a:solidFill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20%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40%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tr-TR" dirty="0" smtClean="0"/>
              <a:t>TEŞEKKÜRLER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NEVRES BADDAL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tr-TR" sz="2400" i="1" dirty="0" smtClean="0">
                <a:solidFill>
                  <a:srgbClr val="FFC000"/>
                </a:solidFill>
                <a:hlinkClick r:id="rId2"/>
              </a:rPr>
              <a:t>nevresbaddal@yahoo.com</a:t>
            </a:r>
            <a:endParaRPr lang="tr-TR" sz="2400" i="1" dirty="0" smtClean="0">
              <a:solidFill>
                <a:srgbClr val="FFC000"/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tr-TR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tr-TR" sz="24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84213" y="549275"/>
          <a:ext cx="7920037" cy="5688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42525"/>
                <a:gridCol w="2677512"/>
              </a:tblGrid>
              <a:tr h="758248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Akademik yıl : 2009/2010</a:t>
                      </a:r>
                      <a:endParaRPr lang="tr-TR" sz="30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8248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62702">
                <a:tc>
                  <a:txBody>
                    <a:bodyPr/>
                    <a:lstStyle/>
                    <a:p>
                      <a:pPr algn="l" fontAlgn="b"/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b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Toplam</a:t>
                      </a:r>
                      <a:r>
                        <a:rPr lang="tr-TR" sz="3000" u="none" strike="noStrike" baseline="0" dirty="0" smtClean="0">
                          <a:solidFill>
                            <a:srgbClr val="0070C0"/>
                          </a:solidFill>
                          <a:effectLst/>
                        </a:rPr>
                        <a:t> Bursiyer Sayısı</a:t>
                      </a:r>
                      <a:endParaRPr lang="tr-TR" sz="30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8248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Lisans</a:t>
                      </a:r>
                      <a:r>
                        <a:rPr lang="tr-TR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17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8248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Yüksek</a:t>
                      </a:r>
                      <a:r>
                        <a:rPr lang="tr-TR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Lisans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113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6159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Öğretmenler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36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6159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Toplam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166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549275"/>
          <a:ext cx="8280400" cy="5934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81060"/>
                <a:gridCol w="2799340"/>
              </a:tblGrid>
              <a:tr h="8213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Akademik</a:t>
                      </a:r>
                      <a:r>
                        <a:rPr lang="tr-TR" sz="30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Yıl:</a:t>
                      </a:r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2010/2011</a:t>
                      </a:r>
                      <a:endParaRPr lang="tr-TR" sz="30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>
                          <a:effectLst/>
                        </a:rPr>
                        <a:t> </a:t>
                      </a:r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821337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923919">
                <a:tc>
                  <a:txBody>
                    <a:bodyPr/>
                    <a:lstStyle/>
                    <a:p>
                      <a:pPr algn="l" fontAlgn="b"/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b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 smtClean="0">
                          <a:solidFill>
                            <a:srgbClr val="0070C0"/>
                          </a:solidFill>
                          <a:effectLst/>
                        </a:rPr>
                        <a:t>Total</a:t>
                      </a:r>
                      <a:r>
                        <a:rPr lang="tr-TR" sz="3000" u="none" strike="noStrike" baseline="0" dirty="0" smtClean="0">
                          <a:solidFill>
                            <a:srgbClr val="0070C0"/>
                          </a:solidFill>
                          <a:effectLst/>
                        </a:rPr>
                        <a:t> Bursiyer Sayısı</a:t>
                      </a:r>
                      <a:endParaRPr lang="tr-TR" sz="3000" b="0" i="0" u="none" strike="noStrike" dirty="0">
                        <a:solidFill>
                          <a:srgbClr val="0070C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821337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Lisans</a:t>
                      </a:r>
                      <a:r>
                        <a:rPr lang="tr-TR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effectLst/>
                        </a:rPr>
                        <a:t>13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821337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Yüksek</a:t>
                      </a:r>
                      <a:r>
                        <a:rPr lang="tr-TR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Lisans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63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862403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Öğretmenler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26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862403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Toplam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102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4" marR="9524" marT="9523" marB="0" anchor="ctr"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549275"/>
          <a:ext cx="8207375" cy="59959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2723"/>
                <a:gridCol w="2774652"/>
              </a:tblGrid>
              <a:tr h="831487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Akademik</a:t>
                      </a:r>
                      <a:r>
                        <a:rPr lang="tr-TR" sz="30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Yıl: </a:t>
                      </a:r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2011/2012</a:t>
                      </a:r>
                      <a:endParaRPr lang="tr-TR" sz="30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1487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23919">
                <a:tc>
                  <a:txBody>
                    <a:bodyPr/>
                    <a:lstStyle/>
                    <a:p>
                      <a:pPr algn="l" fontAlgn="b"/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Toplam Bursiyer Sayısı</a:t>
                      </a:r>
                      <a:endParaRPr lang="tr-TR" sz="3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1487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Lisans</a:t>
                      </a:r>
                      <a:r>
                        <a:rPr lang="tr-TR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1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31487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Yüksek</a:t>
                      </a:r>
                      <a:r>
                        <a:rPr lang="tr-TR" sz="30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Lisans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82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3061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Öğretmenler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9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3061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Toplam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3" marR="9523" marT="9523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549275"/>
          <a:ext cx="8064500" cy="59039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8150"/>
                <a:gridCol w="2726350"/>
              </a:tblGrid>
              <a:tr h="967855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Akademik</a:t>
                      </a:r>
                      <a:r>
                        <a:rPr lang="tr-TR" sz="3000" u="none" strike="noStrike" baseline="0" dirty="0" smtClean="0">
                          <a:solidFill>
                            <a:srgbClr val="7030A0"/>
                          </a:solidFill>
                          <a:effectLst/>
                        </a:rPr>
                        <a:t> Yıl:</a:t>
                      </a:r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</a:rPr>
                        <a:t> 2012/2013</a:t>
                      </a:r>
                      <a:endParaRPr lang="tr-TR" sz="3000" b="1" i="0" u="none" strike="noStrike" dirty="0">
                        <a:solidFill>
                          <a:srgbClr val="7030A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967855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>
                          <a:effectLst/>
                        </a:rPr>
                        <a:t> </a:t>
                      </a:r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967855">
                <a:tc>
                  <a:txBody>
                    <a:bodyPr/>
                    <a:lstStyle/>
                    <a:p>
                      <a:pPr algn="l" fontAlgn="b"/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Toplam</a:t>
                      </a:r>
                      <a:r>
                        <a:rPr lang="tr-TR" sz="30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Bursiyer Sayısı</a:t>
                      </a:r>
                      <a:endParaRPr lang="tr-TR" sz="30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967855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Lisans</a:t>
                      </a:r>
                      <a:r>
                        <a:rPr lang="tr-TR" sz="3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4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2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016247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Öğretmenler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>
                          <a:effectLst/>
                        </a:rPr>
                        <a:t>26</a:t>
                      </a:r>
                      <a:endParaRPr lang="tr-TR" sz="3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016247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Toplam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30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28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4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750" y="260350"/>
          <a:ext cx="8136904" cy="63379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08860"/>
                <a:gridCol w="1328044"/>
              </a:tblGrid>
              <a:tr h="565805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Akademik</a:t>
                      </a:r>
                      <a:r>
                        <a:rPr lang="tr-TR" sz="300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Yıl:</a:t>
                      </a:r>
                      <a:r>
                        <a:rPr lang="tr-TR" sz="3000" u="none" strike="noStrike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</a:rPr>
                        <a:t> 2013/2014</a:t>
                      </a:r>
                      <a:endParaRPr lang="tr-TR" sz="3000" b="1" i="0" u="none" strike="noStrike" dirty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3702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3000" b="1" i="0" u="none" strike="noStrike" dirty="0">
                        <a:solidFill>
                          <a:srgbClr val="9C65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3000" u="none" strike="noStrike">
                          <a:effectLst/>
                          <a:latin typeface="+mn-lt"/>
                        </a:rPr>
                        <a:t> </a:t>
                      </a:r>
                      <a:endParaRPr lang="tr-TR" sz="3000" b="1" i="0" u="none" strike="noStrike">
                        <a:solidFill>
                          <a:srgbClr val="9C65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884614">
                <a:tc>
                  <a:txBody>
                    <a:bodyPr/>
                    <a:lstStyle/>
                    <a:p>
                      <a:pPr algn="l" fontAlgn="b"/>
                      <a:r>
                        <a:rPr lang="tr-TR" sz="30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Toplam</a:t>
                      </a:r>
                      <a:r>
                        <a:rPr lang="tr-TR" sz="2400" b="0" i="0" u="none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Bursiyer Sayısı</a:t>
                      </a:r>
                      <a:endParaRPr lang="tr-TR" sz="24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565805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Kategori </a:t>
                      </a:r>
                      <a:r>
                        <a:rPr lang="tr-TR" sz="3000" u="none" strike="noStrike" dirty="0">
                          <a:effectLst/>
                          <a:latin typeface="+mn-lt"/>
                        </a:rPr>
                        <a:t>A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– Lisans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Öğrencileri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39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120063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Kategori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B </a:t>
                      </a:r>
                      <a:r>
                        <a:rPr lang="en-US" sz="3000" u="none" strike="noStrike" dirty="0">
                          <a:effectLst/>
                          <a:latin typeface="+mn-lt"/>
                        </a:rPr>
                        <a:t>1 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Y. Lisans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Öğr. 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Yurt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dışında eğitim olanağı bulmamış öğrenciler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)</a:t>
                      </a:r>
                      <a:endParaRPr lang="en-US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47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1012908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Kategori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3000" u="none" strike="noStrike" dirty="0">
                          <a:effectLst/>
                          <a:latin typeface="+mn-lt"/>
                        </a:rPr>
                        <a:t>B 2 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–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Y. Lisans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Öğr.</a:t>
                      </a:r>
                      <a:r>
                        <a:rPr lang="en-US" sz="30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(AB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ülkelerinde eğitim görmüş öğrenciler)</a:t>
                      </a:r>
                    </a:p>
                    <a:p>
                      <a:pPr algn="l" fontAlgn="t"/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Kategori C - Profesyoneller</a:t>
                      </a:r>
                      <a:endParaRPr lang="tr-TR" sz="3000" u="none" strike="noStrike" dirty="0" smtClean="0"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  <a:p>
                      <a:pPr algn="r" fontAlgn="b"/>
                      <a:endParaRPr lang="tr-TR" sz="3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565805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effectLst/>
                          <a:latin typeface="+mn-lt"/>
                        </a:rPr>
                        <a:t>Kategori D –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 Kısa dönem (2</a:t>
                      </a:r>
                      <a:r>
                        <a:rPr lang="tr-TR" sz="3000" b="0" u="none" strike="noStrike" baseline="0" dirty="0" smtClean="0">
                          <a:effectLst/>
                          <a:latin typeface="+mn-lt"/>
                        </a:rPr>
                        <a:t> - </a:t>
                      </a:r>
                      <a:r>
                        <a:rPr lang="tr-TR" sz="3000" u="none" strike="noStrike" baseline="0" dirty="0" smtClean="0">
                          <a:effectLst/>
                          <a:latin typeface="+mn-lt"/>
                        </a:rPr>
                        <a:t>6 ay arası)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tr-TR" sz="3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  <a:tr h="565805">
                <a:tc>
                  <a:txBody>
                    <a:bodyPr/>
                    <a:lstStyle/>
                    <a:p>
                      <a:pPr algn="l" fontAlgn="t"/>
                      <a:r>
                        <a:rPr lang="tr-TR" sz="300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Toplam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3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181</a:t>
                      </a:r>
                      <a:endParaRPr lang="tr-TR" sz="30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M Eylul 2011 sunum[1] -extra">
  <a:themeElements>
    <a:clrScheme name="Stream 5">
      <a:dk1>
        <a:srgbClr val="5C1F00"/>
      </a:dk1>
      <a:lt1>
        <a:srgbClr val="FFFFFF"/>
      </a:lt1>
      <a:dk2>
        <a:srgbClr val="8C0000"/>
      </a:dk2>
      <a:lt2>
        <a:srgbClr val="DFD293"/>
      </a:lt2>
      <a:accent1>
        <a:srgbClr val="FF6845"/>
      </a:accent1>
      <a:accent2>
        <a:srgbClr val="BE7960"/>
      </a:accent2>
      <a:accent3>
        <a:srgbClr val="C5AAAA"/>
      </a:accent3>
      <a:accent4>
        <a:srgbClr val="DADADA"/>
      </a:accent4>
      <a:accent5>
        <a:srgbClr val="FFB9B0"/>
      </a:accent5>
      <a:accent6>
        <a:srgbClr val="AC6D56"/>
      </a:accent6>
      <a:hlink>
        <a:srgbClr val="FFFFCC"/>
      </a:hlink>
      <a:folHlink>
        <a:srgbClr val="FFCC00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IRM Eylul 2011 sunum[1] -extra</Template>
  <TotalTime>173</TotalTime>
  <Words>1538</Words>
  <Application>Microsoft Office PowerPoint</Application>
  <PresentationFormat>Ekran Gösterisi (4:3)</PresentationFormat>
  <Paragraphs>591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44</vt:i4>
      </vt:variant>
    </vt:vector>
  </HeadingPairs>
  <TitlesOfParts>
    <vt:vector size="45" baseType="lpstr">
      <vt:lpstr>IRM Eylul 2011 sunum[1] -extra</vt:lpstr>
      <vt:lpstr>AVRUPA BİRLİĞİ BURS PROGRAMI </vt:lpstr>
      <vt:lpstr>PowerPoint Sunusu</vt:lpstr>
      <vt:lpstr>Yıllara Göre Bursların Dağılımı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Tercih Edilen Üniversiteler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Yıllara göre AB tarafından verilen toplam burs tutarları</vt:lpstr>
      <vt:lpstr>2014/2015 AB Bursları</vt:lpstr>
      <vt:lpstr>Değerlendirme Aşamaları </vt:lpstr>
      <vt:lpstr>Toplam Değerlendirme Tablosu</vt:lpstr>
      <vt:lpstr>PowerPoint Sunusu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AVRUPA BİRLİĞİ BURS PROGRAMI</dc:title>
  <dc:creator>meb</dc:creator>
  <cp:lastModifiedBy>webmaster</cp:lastModifiedBy>
  <cp:revision>10</cp:revision>
  <cp:lastPrinted>2014-08-07T06:21:00Z</cp:lastPrinted>
  <dcterms:created xsi:type="dcterms:W3CDTF">2014-08-07T08:36:01Z</dcterms:created>
  <dcterms:modified xsi:type="dcterms:W3CDTF">2014-09-25T08:21:14Z</dcterms:modified>
</cp:coreProperties>
</file>